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oboto Condensed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9D4C8DB-2608-46BE-AC4B-FD776293C3CB}">
  <a:tblStyle styleId="{19D4C8DB-2608-46BE-AC4B-FD776293C3C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regular.fntdata"/><Relationship Id="rId47" Type="http://schemas.openxmlformats.org/officeDocument/2006/relationships/slide" Target="slides/slide42.xml"/><Relationship Id="rId49" Type="http://schemas.openxmlformats.org/officeDocument/2006/relationships/font" Target="fonts/Roboto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-boldItalic.fntdata"/><Relationship Id="rId50" Type="http://schemas.openxmlformats.org/officeDocument/2006/relationships/font" Target="fonts/RobotoCondensed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200" u="none" cap="none" strike="noStrike"/>
          </a:p>
          <a:p>
            <a: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0" i="0" sz="1800" u="none" cap="none" strike="noStrike"/>
          </a:p>
          <a:p>
            <a: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b="0" i="0" sz="1800" u="none" cap="none" strike="noStrike"/>
          </a:p>
          <a:p>
            <a: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800" u="none" cap="none" strike="noStrike"/>
          </a:p>
          <a:p>
            <a: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0" i="0" sz="1800" u="none" cap="none" strike="noStrike"/>
          </a:p>
          <a:p>
            <a: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b="0" i="0" sz="1800" u="none" cap="none" strike="noStrike"/>
          </a:p>
          <a:p>
            <a: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0" i="0" sz="1800" u="none" cap="none" strike="noStrike"/>
          </a:p>
          <a:p>
            <a: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b="0" i="0" sz="1800" u="none" cap="none" strike="noStrike"/>
          </a:p>
          <a:p>
            <a: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 b="0" i="0" sz="18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2aa1fd6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562aa1fd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562aa1fd6_0_22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62aa1fd6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562aa1fd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562aa1fd6_0_11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62aa1fd6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562aa1f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562aa1fd6_0_14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62aa1fd6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562aa1fd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62aa1fd6_0_24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62aa1fd6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562aa1fd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62aa1fd6_0_27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62aa1fd6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62aa1fd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use a matrix or a dictionary in python for itse</a:t>
            </a:r>
            <a:endParaRPr/>
          </a:p>
        </p:txBody>
      </p:sp>
      <p:sp>
        <p:nvSpPr>
          <p:cNvPr id="246" name="Google Shape;246;g3562aa1fd6_0_29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62aa1fd6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562aa1fd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562aa1fd6_0_3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62aa1fd6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562aa1fd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62aa1fd6_0_33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62aa1fd6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562aa1fd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562aa1fd6_0_35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62aa1fd6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562aa1fd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562aa1fd6_0_40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62aa1fd6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562aa1f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562aa1fd6_0_42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62aa1fd6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562aa1fd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562aa1fd6_0_44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b6707d5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5b6707d5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5b6707d5a_0_2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62aa1fd6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562aa1fd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562aa1fd6_0_46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62aa1fd6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62aa1fd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use a matrix or a dictionary in python for itse</a:t>
            </a:r>
            <a:endParaRPr/>
          </a:p>
        </p:txBody>
      </p:sp>
      <p:sp>
        <p:nvSpPr>
          <p:cNvPr id="376" name="Google Shape;376;g3562aa1fd6_0_48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b6707d5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5b6707d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5b6707d5a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beb0626ca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beb0626c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beb0626ca_1_4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62aa1fd6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562aa1f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562aa1fd6_0_6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b6707d5a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5b6707d5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5b6707d5a_0_25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eb0626ca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beb0626c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beb0626ca_1_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34c8e5cb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34c8e5c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534c8e5cb_1_5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b6707d5a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5b6707d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5b6707d5a_0_5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eb0626ca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beb0626c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beb0626ca_1_3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b6707d5a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b6707d5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use a matrix or a dictionary in python for itse</a:t>
            </a:r>
            <a:endParaRPr/>
          </a:p>
        </p:txBody>
      </p:sp>
      <p:sp>
        <p:nvSpPr>
          <p:cNvPr id="500" name="Google Shape;500;g35b6707d5a_0_12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b6707d5a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5b6707d5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5b6707d5a_0_11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b6707d5a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35b6707d5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5b6707d5a_0_1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b6707d5a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5b6707d5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5b6707d5a_0_17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b6707d5a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5b6707d5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5b6707d5a_0_8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b6707d5a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5b6707d5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5b6707d5a_0_20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b6707d5a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5b6707d5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5b6707d5a_0_24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b6707d5a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b6707d5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use a matrix or a dictionary in python for itse</a:t>
            </a:r>
            <a:endParaRPr/>
          </a:p>
        </p:txBody>
      </p:sp>
      <p:sp>
        <p:nvSpPr>
          <p:cNvPr id="602" name="Google Shape;602;g35b6707d5a_0_30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34c8e5cb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34c8e5c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534c8e5cb_1_6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eb0626ca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beb0626c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beb0626ca_1_5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8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9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62aa1fd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562aa1f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562aa1fd6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34c8e5cb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534c8e5c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534c8e5cb_1_2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62aa1fd6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562aa1fd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562aa1fd6_0_20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62aa1fd6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562aa1fd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562aa1fd6_0_30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f42a2b27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f42a2b2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f42a2b27a_1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-US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457200" y="1200150"/>
            <a:ext cx="8229600" cy="3943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7466013" y="4757737"/>
            <a:ext cx="306298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21.gif"/><Relationship Id="rId5" Type="http://schemas.openxmlformats.org/officeDocument/2006/relationships/image" Target="../media/image20.gif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1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ArXiv" TargetMode="External"/><Relationship Id="rId11" Type="http://schemas.openxmlformats.org/officeDocument/2006/relationships/image" Target="../media/image32.png"/><Relationship Id="rId10" Type="http://schemas.openxmlformats.org/officeDocument/2006/relationships/image" Target="../media/image45.png"/><Relationship Id="rId9" Type="http://schemas.openxmlformats.org/officeDocument/2006/relationships/image" Target="../media/image29.gif"/><Relationship Id="rId5" Type="http://schemas.openxmlformats.org/officeDocument/2006/relationships/hyperlink" Target="https://arxiv.org/abs/1301.3781" TargetMode="External"/><Relationship Id="rId6" Type="http://schemas.openxmlformats.org/officeDocument/2006/relationships/hyperlink" Target="https://en.wikipedia.org/wiki/Advances_in_Neural_Information_Processing_Systems" TargetMode="External"/><Relationship Id="rId7" Type="http://schemas.openxmlformats.org/officeDocument/2006/relationships/hyperlink" Target="https://en.wikipedia.org/wiki/ArXiv" TargetMode="External"/><Relationship Id="rId8" Type="http://schemas.openxmlformats.org/officeDocument/2006/relationships/hyperlink" Target="https://arxiv.org/abs/1310.454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29.gif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29.gif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Relationship Id="rId7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Relationship Id="rId4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gif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1.gif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"/>
            <a:ext cx="9144000" cy="514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18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223650" y="686475"/>
            <a:ext cx="4117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goal of NLP is getting a Language Model...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479725" y="1915400"/>
            <a:ext cx="250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P(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John</a:t>
            </a:r>
            <a:r>
              <a:rPr b="1" lang="en-US"/>
              <a:t>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 watch movies) =</a:t>
            </a:r>
            <a:endParaRPr b="1"/>
          </a:p>
        </p:txBody>
      </p:sp>
      <p:sp>
        <p:nvSpPr>
          <p:cNvPr id="169" name="Google Shape;169;p18"/>
          <p:cNvSpPr txBox="1"/>
          <p:nvPr/>
        </p:nvSpPr>
        <p:spPr>
          <a:xfrm>
            <a:off x="2910400" y="1850725"/>
            <a:ext cx="5448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P(games | John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 watch movies) *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P(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movies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|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John</a:t>
            </a:r>
            <a:r>
              <a:rPr b="1" lang="en-US"/>
              <a:t>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 watch) *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P(watch | John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to) * P(to | John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likes) * P(likes | John) P(John)</a:t>
            </a:r>
            <a:endParaRPr b="1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2650700" y="2973575"/>
            <a:ext cx="319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P(word) = count(word) / length corpus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19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966400" y="686475"/>
            <a:ext cx="681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John</a:t>
            </a:r>
            <a:r>
              <a:rPr b="1" lang="en-US"/>
              <a:t>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 watch movies. Mary likes movies too. John also likes to watch football games.</a:t>
            </a:r>
            <a:endParaRPr b="1"/>
          </a:p>
        </p:txBody>
      </p:sp>
      <p:graphicFrame>
        <p:nvGraphicFramePr>
          <p:cNvPr id="181" name="Google Shape;181;p19"/>
          <p:cNvGraphicFramePr/>
          <p:nvPr/>
        </p:nvGraphicFramePr>
        <p:xfrm>
          <a:off x="370200" y="17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481275"/>
                <a:gridCol w="481275"/>
                <a:gridCol w="351875"/>
                <a:gridCol w="610675"/>
                <a:gridCol w="597725"/>
                <a:gridCol w="257150"/>
                <a:gridCol w="511300"/>
                <a:gridCol w="410100"/>
                <a:gridCol w="591275"/>
                <a:gridCol w="371300"/>
                <a:gridCol w="257150"/>
                <a:gridCol w="433675"/>
                <a:gridCol w="390700"/>
                <a:gridCol w="448900"/>
                <a:gridCol w="257150"/>
                <a:gridCol w="478975"/>
                <a:gridCol w="591250"/>
                <a:gridCol w="545975"/>
                <a:gridCol w="257150"/>
              </a:tblGrid>
              <a:tr h="257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also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football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games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2" name="Google Shape;182;p19"/>
          <p:cNvGraphicFramePr/>
          <p:nvPr/>
        </p:nvGraphicFramePr>
        <p:xfrm>
          <a:off x="327125" y="23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75" y="1978875"/>
            <a:ext cx="362222" cy="257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19"/>
          <p:cNvGraphicFramePr/>
          <p:nvPr/>
        </p:nvGraphicFramePr>
        <p:xfrm>
          <a:off x="1471038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" name="Google Shape;185;p19"/>
          <p:cNvGraphicFramePr/>
          <p:nvPr/>
        </p:nvGraphicFramePr>
        <p:xfrm>
          <a:off x="3307163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6" name="Google Shape;186;p19"/>
          <p:cNvGraphicFramePr/>
          <p:nvPr/>
        </p:nvGraphicFramePr>
        <p:xfrm>
          <a:off x="4789075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7" name="Google Shape;187;p19"/>
          <p:cNvGraphicFramePr/>
          <p:nvPr/>
        </p:nvGraphicFramePr>
        <p:xfrm>
          <a:off x="6287225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also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388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19"/>
          <p:cNvGraphicFramePr/>
          <p:nvPr/>
        </p:nvGraphicFramePr>
        <p:xfrm>
          <a:off x="7966525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603800"/>
                <a:gridCol w="257150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also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football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games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463" y="1978863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338" y="1978863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638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7913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" y="3984225"/>
            <a:ext cx="1358649" cy="11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9025" y="3"/>
            <a:ext cx="784975" cy="58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/>
          <p:nvPr/>
        </p:nvSpPr>
        <p:spPr>
          <a:xfrm>
            <a:off x="370200" y="1345700"/>
            <a:ext cx="2328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0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0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850" y="686473"/>
            <a:ext cx="1561350" cy="11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498" y="2554050"/>
            <a:ext cx="2094050" cy="20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3569900" y="1054575"/>
            <a:ext cx="679200" cy="4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760325" y="1015725"/>
            <a:ext cx="218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&lt;Vocabulary&gt;</a:t>
            </a:r>
            <a:endParaRPr sz="2400"/>
          </a:p>
        </p:txBody>
      </p:sp>
      <p:sp>
        <p:nvSpPr>
          <p:cNvPr id="209" name="Google Shape;209;p20"/>
          <p:cNvSpPr/>
          <p:nvPr/>
        </p:nvSpPr>
        <p:spPr>
          <a:xfrm>
            <a:off x="3569900" y="3355825"/>
            <a:ext cx="679200" cy="4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4760325" y="3316975"/>
            <a:ext cx="218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&lt;N-gram&gt;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21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21"/>
          <p:cNvSpPr txBox="1"/>
          <p:nvPr/>
        </p:nvSpPr>
        <p:spPr>
          <a:xfrm>
            <a:off x="544450" y="37825"/>
            <a:ext cx="659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numbers: a bigram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966400" y="686475"/>
            <a:ext cx="681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John</a:t>
            </a:r>
            <a:r>
              <a:rPr b="1" lang="en-US"/>
              <a:t>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likes to watch movies. Mary likes movies too. John also likes to watch football games.</a:t>
            </a:r>
            <a:endParaRPr b="1"/>
          </a:p>
        </p:txBody>
      </p:sp>
      <p:graphicFrame>
        <p:nvGraphicFramePr>
          <p:cNvPr id="220" name="Google Shape;220;p21"/>
          <p:cNvGraphicFramePr/>
          <p:nvPr/>
        </p:nvGraphicFramePr>
        <p:xfrm>
          <a:off x="370200" y="172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481275"/>
                <a:gridCol w="481275"/>
                <a:gridCol w="351875"/>
                <a:gridCol w="610675"/>
                <a:gridCol w="597725"/>
                <a:gridCol w="511300"/>
                <a:gridCol w="410100"/>
                <a:gridCol w="591275"/>
                <a:gridCol w="371300"/>
                <a:gridCol w="433675"/>
                <a:gridCol w="390700"/>
                <a:gridCol w="448900"/>
                <a:gridCol w="257150"/>
                <a:gridCol w="478975"/>
                <a:gridCol w="591250"/>
                <a:gridCol w="545975"/>
              </a:tblGrid>
              <a:tr h="257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also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football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games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1" name="Google Shape;221;p21"/>
          <p:cNvGraphicFramePr/>
          <p:nvPr/>
        </p:nvGraphicFramePr>
        <p:xfrm>
          <a:off x="1471038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746725"/>
                <a:gridCol w="318025"/>
              </a:tblGrid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 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 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2" name="Google Shape;2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388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913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" y="3984225"/>
            <a:ext cx="1358649" cy="11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9025" y="3"/>
            <a:ext cx="784975" cy="58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370200" y="1345700"/>
            <a:ext cx="2328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Google Shape;227;p21"/>
          <p:cNvGraphicFramePr/>
          <p:nvPr/>
        </p:nvGraphicFramePr>
        <p:xfrm>
          <a:off x="4084488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857875"/>
                <a:gridCol w="365350"/>
              </a:tblGrid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 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 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 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 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Mary 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8" name="Google Shape;2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463" y="1978838"/>
            <a:ext cx="362222" cy="257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21"/>
          <p:cNvGraphicFramePr/>
          <p:nvPr/>
        </p:nvGraphicFramePr>
        <p:xfrm>
          <a:off x="6993038" y="235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857875"/>
                <a:gridCol w="365350"/>
              </a:tblGrid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John 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 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watch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watch movies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movies Mary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Mary 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...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football games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22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22"/>
          <p:cNvSpPr txBox="1"/>
          <p:nvPr/>
        </p:nvSpPr>
        <p:spPr>
          <a:xfrm>
            <a:off x="544450" y="37825"/>
            <a:ext cx="64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numbers: Vocabulary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22"/>
          <p:cNvGraphicFramePr/>
          <p:nvPr/>
        </p:nvGraphicFramePr>
        <p:xfrm>
          <a:off x="1480588" y="119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{19D4C8DB-2608-46BE-AC4B-FD776293C3CB}</a:tableStyleId>
              </a:tblPr>
              <a:tblGrid>
                <a:gridCol w="562075"/>
                <a:gridCol w="562075"/>
                <a:gridCol w="562075"/>
                <a:gridCol w="562075"/>
                <a:gridCol w="562075"/>
                <a:gridCol w="562075"/>
                <a:gridCol w="562075"/>
                <a:gridCol w="562075"/>
                <a:gridCol w="562075"/>
                <a:gridCol w="562075"/>
                <a:gridCol w="562075"/>
              </a:tblGrid>
              <a:tr h="22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also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football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games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John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likes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watch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movies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Mary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also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football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games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9" name="Google Shape;239;p22"/>
          <p:cNvCxnSpPr/>
          <p:nvPr/>
        </p:nvCxnSpPr>
        <p:spPr>
          <a:xfrm>
            <a:off x="1480600" y="1034500"/>
            <a:ext cx="619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757125" y="1192525"/>
            <a:ext cx="0" cy="27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41" name="Google Shape;241;p22"/>
          <p:cNvSpPr txBox="1"/>
          <p:nvPr/>
        </p:nvSpPr>
        <p:spPr>
          <a:xfrm>
            <a:off x="4019125" y="614975"/>
            <a:ext cx="1112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Vocabulary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 rot="-5400000">
            <a:off x="15725" y="2334975"/>
            <a:ext cx="1112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Vocabulary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300" cy="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478075" y="1097225"/>
            <a:ext cx="8177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Make a bigram model. That is, create a function in which you make a count of contiguous pair of words in each sentence. See the function get_wikipedia_data(n_files).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200" y="2531525"/>
            <a:ext cx="3855689" cy="2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3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23"/>
          <p:cNvSpPr txBox="1"/>
          <p:nvPr/>
        </p:nvSpPr>
        <p:spPr>
          <a:xfrm>
            <a:off x="544450" y="37825"/>
            <a:ext cx="64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Challenge: Bigram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24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4"/>
          <p:cNvSpPr txBox="1"/>
          <p:nvPr/>
        </p:nvSpPr>
        <p:spPr>
          <a:xfrm>
            <a:off x="544450" y="37825"/>
            <a:ext cx="64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 to numbers: some preprocessing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/>
        </p:nvSpPr>
        <p:spPr>
          <a:xfrm>
            <a:off x="612050" y="1327275"/>
            <a:ext cx="71652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Cleansing your text out of unnecessary characters (e.g. punctuation)</a:t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Subsampling. Use a sample of the vocabulary but representative.</a:t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5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5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5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0" name="Google Shape;270;p25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4674625" y="1106428"/>
            <a:ext cx="4017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 set of features in any dataset has always been a headache for any machine learning algorithm until these days. 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Does curse of dimensionality sound familiar?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in NLP</a:t>
            </a:r>
            <a:endParaRPr b="1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3562300" y="15050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26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26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 to make more efficient your task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4681350" y="904000"/>
            <a:ext cx="3657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reduce your vocabulary but without losing their value?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4674625" y="2033275"/>
            <a:ext cx="40173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Feature reduction is a task that seeks how to reduce a dataset without losing the meaning.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4674625" y="2555675"/>
            <a:ext cx="4017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The most common techniques:</a:t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PCA (Principal Component Analysis)</a:t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tSNE (t-Distributed Stochastic Neighbor Embedding) </a:t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Trebuchet MS"/>
              <a:buChar char="-"/>
            </a:pPr>
            <a:r>
              <a:rPr lang="en-US" sz="10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SVD (Singular Value Decomposition)</a:t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5" y="1305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455550" y="1838700"/>
            <a:ext cx="1466100" cy="146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2775500" y="2165100"/>
            <a:ext cx="761100" cy="82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2205613" y="2449200"/>
            <a:ext cx="285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27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27"/>
          <p:cNvSpPr txBox="1"/>
          <p:nvPr/>
        </p:nvSpPr>
        <p:spPr>
          <a:xfrm>
            <a:off x="544450" y="37825"/>
            <a:ext cx="7164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Absorb most variance or discover groups of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5" y="130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80875"/>
            <a:ext cx="4120200" cy="164808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/>
        </p:nvSpPr>
        <p:spPr>
          <a:xfrm>
            <a:off x="0" y="2981750"/>
            <a:ext cx="412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http://setosa.io/ev/principal-component-analysis/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375" y="761924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4576975" y="3047900"/>
            <a:ext cx="4231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https://www.youtube.com/watch?v=NEaUSP4YerM</a:t>
            </a:r>
            <a:endParaRPr/>
          </a:p>
        </p:txBody>
      </p:sp>
      <p:sp>
        <p:nvSpPr>
          <p:cNvPr id="311" name="Google Shape;311;p27"/>
          <p:cNvSpPr txBox="1"/>
          <p:nvPr/>
        </p:nvSpPr>
        <p:spPr>
          <a:xfrm>
            <a:off x="1443050" y="3893050"/>
            <a:ext cx="639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&lt;&lt; </a:t>
            </a:r>
            <a:r>
              <a:rPr lang="en-US" sz="1800"/>
              <a:t>Both have a parameter for the number of components. &gt;&gt;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56600" cy="3549299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6325"/>
            <a:ext cx="9143999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/>
        </p:nvSpPr>
        <p:spPr>
          <a:xfrm>
            <a:off x="1858425" y="4042435"/>
            <a:ext cx="51147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 Condensed"/>
              <a:buNone/>
            </a:pPr>
            <a:r>
              <a:rPr b="1" lang="en-US" sz="3000">
                <a:latin typeface="Roboto Condensed"/>
                <a:ea typeface="Roboto Condensed"/>
                <a:cs typeface="Roboto Condensed"/>
                <a:sym typeface="Roboto Condensed"/>
              </a:rPr>
              <a:t>FROM NLP TO DEEP NLP WITH TENSORFLOW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0"/>
          <p:cNvSpPr txBox="1"/>
          <p:nvPr/>
        </p:nvSpPr>
        <p:spPr>
          <a:xfrm>
            <a:off x="3822075" y="3663850"/>
            <a:ext cx="1187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SEPT</a:t>
            </a: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 201</a:t>
            </a: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b="0" l="0" r="52221" t="68429"/>
          <a:stretch/>
        </p:blipFill>
        <p:spPr>
          <a:xfrm>
            <a:off x="7935525" y="3853900"/>
            <a:ext cx="958800" cy="10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150" y="250650"/>
            <a:ext cx="61912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8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28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28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20" name="Google Shape;320;p28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suitable is an embedding in NLP?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4681350" y="1566253"/>
            <a:ext cx="4017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Linguistics to the rescue...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in NLP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3562300" y="15050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3562300" y="18098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9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29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4681350" y="10351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20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Heading H2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6875" y="661625"/>
            <a:ext cx="58197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 txBox="1"/>
          <p:nvPr/>
        </p:nvSpPr>
        <p:spPr>
          <a:xfrm>
            <a:off x="149100" y="2776750"/>
            <a:ext cx="43707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NLP, word embeddings means to discover groups of words with higher similarity inner them. Meaning clustering.</a:t>
            </a:r>
            <a:endParaRPr/>
          </a:p>
        </p:txBody>
      </p:sp>
      <p:pic>
        <p:nvPicPr>
          <p:cNvPr id="347" name="Google Shape;3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676" y="3282825"/>
            <a:ext cx="4794624" cy="1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30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30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Analogies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0" y="4813525"/>
            <a:ext cx="5790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http://ai.stanford.edu/~wzou/emnlp2013_ZouSocherCerManning.pdf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6108250" y="3175775"/>
            <a:ext cx="2849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</a:rPr>
              <a:t>t-SNE visualization of the bilingual word embedding. Green is Chinese, Yellow is English. </a:t>
            </a: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400" y="791449"/>
            <a:ext cx="4141267" cy="31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 txBox="1"/>
          <p:nvPr/>
        </p:nvSpPr>
        <p:spPr>
          <a:xfrm>
            <a:off x="0" y="4209013"/>
            <a:ext cx="55638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Zou, W. Y., Socher, R., Cer, D., &amp; Manning, C. D. (2013). Bilingual word embeddings for phrase-based machine translation. In </a:t>
            </a:r>
            <a:r>
              <a:rPr i="1" lang="en-US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2013 Conference on Empirical Methods in Natural Language Processing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(pp. 1393-1398).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31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31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But, a distance function is needed.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75" y="1038099"/>
            <a:ext cx="828675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180150" y="701950"/>
            <a:ext cx="3503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Euclidean (Cartesian)</a:t>
            </a:r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245600" y="2854075"/>
            <a:ext cx="3503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Cosine (Angular)</a:t>
            </a: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450" y="3291375"/>
            <a:ext cx="45434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6901475" y="4217925"/>
            <a:ext cx="2161800" cy="832500"/>
          </a:xfrm>
          <a:prstGeom prst="foldedCorner">
            <a:avLst>
              <a:gd fmla="val 32834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= 1 - Similarity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300" cy="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478075" y="1097225"/>
            <a:ext cx="8177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 the function </a:t>
            </a:r>
            <a:r>
              <a:rPr b="1" i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find_analogies</a:t>
            </a: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implementing the cosine distance.</a:t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32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32"/>
          <p:cNvSpPr txBox="1"/>
          <p:nvPr/>
        </p:nvSpPr>
        <p:spPr>
          <a:xfrm>
            <a:off x="544450" y="37825"/>
            <a:ext cx="646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Challenge: Angular analogies.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825" y="1926825"/>
            <a:ext cx="57626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33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33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33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1" name="Google Shape;391;p33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vs Machine learning</a:t>
            </a: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 Deep Learning in NLP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1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1" i="0" sz="1400" u="none" cap="none" strike="noStrike">
              <a:solidFill>
                <a:schemeClr val="lt2"/>
              </a:solidFill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3562300" y="15050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3562300" y="18098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3562300" y="21337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050" y="1722095"/>
            <a:ext cx="4270100" cy="20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34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34"/>
          <p:cNvSpPr txBox="1"/>
          <p:nvPr/>
        </p:nvSpPr>
        <p:spPr>
          <a:xfrm>
            <a:off x="544450" y="37825"/>
            <a:ext cx="82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445225" y="654250"/>
            <a:ext cx="85122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chemeClr val="dk1"/>
                </a:solidFill>
              </a:rPr>
              <a:t>a baby step in Deep Learning but a giant leap towards Natural Language Processing</a:t>
            </a:r>
            <a:endParaRPr b="1" sz="3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35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35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Feature extraction in NLP with 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210700" y="6864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Word2Vec (Mikolov)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203975" y="1075050"/>
            <a:ext cx="4017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Using a simple neural network: one hidden layer and linear units and a softmax output layer, calculates embeddings as hidden weights.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203975" y="1791550"/>
            <a:ext cx="4017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lang="en-US" sz="10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two architectures: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 txBox="1"/>
          <p:nvPr/>
        </p:nvSpPr>
        <p:spPr>
          <a:xfrm>
            <a:off x="5767675" y="4446150"/>
            <a:ext cx="3253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Mikolov, Tomas; et al. "Efficient Estimation of Word Representations in Vector Space". </a:t>
            </a:r>
            <a:r>
              <a:rPr lang="en-US" sz="9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arXiv</a:t>
            </a: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r>
              <a:rPr lang="en-US" sz="950" u="sng">
                <a:solidFill>
                  <a:srgbClr val="663366"/>
                </a:solidFill>
                <a:highlight>
                  <a:srgbClr val="FFFFFF"/>
                </a:highlight>
                <a:hlinkClick r:id="rId5"/>
              </a:rPr>
              <a:t>1301.3781</a:t>
            </a:r>
            <a:endParaRPr/>
          </a:p>
        </p:txBody>
      </p:sp>
      <p:sp>
        <p:nvSpPr>
          <p:cNvPr id="428" name="Google Shape;428;p35"/>
          <p:cNvSpPr txBox="1"/>
          <p:nvPr/>
        </p:nvSpPr>
        <p:spPr>
          <a:xfrm>
            <a:off x="100100" y="4491150"/>
            <a:ext cx="4842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Mikolov, Tomas; Sutskever, Ilya; Chen, Kai; Corrado, Greg S.; Dean, Jeff (2013). </a:t>
            </a:r>
            <a:r>
              <a:rPr i="1" lang="en-US" sz="950">
                <a:solidFill>
                  <a:srgbClr val="222222"/>
                </a:solidFill>
                <a:highlight>
                  <a:srgbClr val="FFFFFF"/>
                </a:highlight>
              </a:rPr>
              <a:t>Distributed representations of words and phrases and their compositionality</a:t>
            </a: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en-US" sz="950" u="sng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Advances in Neural Information Processing Systems</a:t>
            </a: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en-US" sz="950" u="sng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arXiv</a:t>
            </a:r>
            <a:r>
              <a:rPr lang="en-US" sz="95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r>
              <a:rPr lang="en-US" sz="950" u="sng">
                <a:solidFill>
                  <a:srgbClr val="663366"/>
                </a:solidFill>
                <a:highlight>
                  <a:srgbClr val="FFFFFF"/>
                </a:highlight>
                <a:hlinkClick r:id="rId8"/>
              </a:rPr>
              <a:t>1310.4546</a:t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00" y="58250"/>
            <a:ext cx="535500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4000" y="1670932"/>
            <a:ext cx="2778351" cy="27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000" y="1559600"/>
            <a:ext cx="2931550" cy="29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/>
          <p:nvPr/>
        </p:nvSpPr>
        <p:spPr>
          <a:xfrm>
            <a:off x="4891175" y="1623925"/>
            <a:ext cx="2827500" cy="282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36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36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idea of context works!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0" y="58250"/>
            <a:ext cx="535500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713" y="726074"/>
            <a:ext cx="40481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/>
        </p:nvSpPr>
        <p:spPr>
          <a:xfrm>
            <a:off x="770350" y="2069975"/>
            <a:ext cx="5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</a:t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770350" y="2467300"/>
            <a:ext cx="597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3161850" y="2826950"/>
            <a:ext cx="69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brown</a:t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770350" y="3261950"/>
            <a:ext cx="435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fox</a:t>
            </a:r>
            <a:endParaRPr/>
          </a:p>
        </p:txBody>
      </p:sp>
      <p:sp>
        <p:nvSpPr>
          <p:cNvPr id="446" name="Google Shape;446;p36"/>
          <p:cNvSpPr txBox="1"/>
          <p:nvPr/>
        </p:nvSpPr>
        <p:spPr>
          <a:xfrm>
            <a:off x="770350" y="3659275"/>
            <a:ext cx="69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jumps</a:t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2076650" y="2096750"/>
            <a:ext cx="2277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</a:t>
            </a: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6898150" y="2032300"/>
            <a:ext cx="5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</a:t>
            </a:r>
            <a:endParaRPr/>
          </a:p>
        </p:txBody>
      </p:sp>
      <p:sp>
        <p:nvSpPr>
          <p:cNvPr id="449" name="Google Shape;449;p36"/>
          <p:cNvSpPr txBox="1"/>
          <p:nvPr/>
        </p:nvSpPr>
        <p:spPr>
          <a:xfrm>
            <a:off x="6898150" y="2429625"/>
            <a:ext cx="597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</a:t>
            </a:r>
            <a:endParaRPr/>
          </a:p>
        </p:txBody>
      </p:sp>
      <p:sp>
        <p:nvSpPr>
          <p:cNvPr id="450" name="Google Shape;450;p36"/>
          <p:cNvSpPr txBox="1"/>
          <p:nvPr/>
        </p:nvSpPr>
        <p:spPr>
          <a:xfrm>
            <a:off x="4921975" y="2877950"/>
            <a:ext cx="69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brown</a:t>
            </a:r>
            <a:endParaRPr/>
          </a:p>
        </p:txBody>
      </p:sp>
      <p:sp>
        <p:nvSpPr>
          <p:cNvPr id="451" name="Google Shape;451;p36"/>
          <p:cNvSpPr txBox="1"/>
          <p:nvPr/>
        </p:nvSpPr>
        <p:spPr>
          <a:xfrm>
            <a:off x="6898150" y="3224275"/>
            <a:ext cx="69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fox</a:t>
            </a:r>
            <a:endParaRPr/>
          </a:p>
        </p:txBody>
      </p:sp>
      <p:sp>
        <p:nvSpPr>
          <p:cNvPr id="452" name="Google Shape;452;p36"/>
          <p:cNvSpPr txBox="1"/>
          <p:nvPr/>
        </p:nvSpPr>
        <p:spPr>
          <a:xfrm>
            <a:off x="6898150" y="3621600"/>
            <a:ext cx="699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jumps</a:t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6108250" y="2198875"/>
            <a:ext cx="2277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</a:t>
            </a:r>
            <a:endParaRPr/>
          </a:p>
        </p:txBody>
      </p:sp>
      <p:cxnSp>
        <p:nvCxnSpPr>
          <p:cNvPr id="454" name="Google Shape;454;p36"/>
          <p:cNvCxnSpPr/>
          <p:nvPr/>
        </p:nvCxnSpPr>
        <p:spPr>
          <a:xfrm>
            <a:off x="4334200" y="1567550"/>
            <a:ext cx="0" cy="30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6"/>
          <p:cNvCxnSpPr>
            <a:stCxn id="442" idx="3"/>
          </p:cNvCxnSpPr>
          <p:nvPr/>
        </p:nvCxnSpPr>
        <p:spPr>
          <a:xfrm>
            <a:off x="1305850" y="2254175"/>
            <a:ext cx="7977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6"/>
          <p:cNvCxnSpPr>
            <a:stCxn id="443" idx="3"/>
          </p:cNvCxnSpPr>
          <p:nvPr/>
        </p:nvCxnSpPr>
        <p:spPr>
          <a:xfrm>
            <a:off x="1368250" y="2651500"/>
            <a:ext cx="715200" cy="1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36"/>
          <p:cNvCxnSpPr>
            <a:stCxn id="445" idx="3"/>
          </p:cNvCxnSpPr>
          <p:nvPr/>
        </p:nvCxnSpPr>
        <p:spPr>
          <a:xfrm flipH="1" rot="10800000">
            <a:off x="1205650" y="3269150"/>
            <a:ext cx="83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36"/>
          <p:cNvCxnSpPr>
            <a:stCxn id="446" idx="3"/>
          </p:cNvCxnSpPr>
          <p:nvPr/>
        </p:nvCxnSpPr>
        <p:spPr>
          <a:xfrm flipH="1" rot="10800000">
            <a:off x="1470250" y="3556975"/>
            <a:ext cx="6063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36"/>
          <p:cNvCxnSpPr>
            <a:stCxn id="447" idx="3"/>
            <a:endCxn id="444" idx="1"/>
          </p:cNvCxnSpPr>
          <p:nvPr/>
        </p:nvCxnSpPr>
        <p:spPr>
          <a:xfrm>
            <a:off x="2304350" y="3011150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36"/>
          <p:cNvCxnSpPr>
            <a:stCxn id="450" idx="3"/>
            <a:endCxn id="453" idx="1"/>
          </p:cNvCxnSpPr>
          <p:nvPr/>
        </p:nvCxnSpPr>
        <p:spPr>
          <a:xfrm>
            <a:off x="5621875" y="3062150"/>
            <a:ext cx="486300" cy="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36"/>
          <p:cNvCxnSpPr>
            <a:endCxn id="448" idx="1"/>
          </p:cNvCxnSpPr>
          <p:nvPr/>
        </p:nvCxnSpPr>
        <p:spPr>
          <a:xfrm flipH="1" rot="10800000">
            <a:off x="6343750" y="2216500"/>
            <a:ext cx="5544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36"/>
          <p:cNvCxnSpPr>
            <a:endCxn id="449" idx="1"/>
          </p:cNvCxnSpPr>
          <p:nvPr/>
        </p:nvCxnSpPr>
        <p:spPr>
          <a:xfrm flipH="1" rot="10800000">
            <a:off x="6350650" y="2613825"/>
            <a:ext cx="54750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36"/>
          <p:cNvCxnSpPr>
            <a:endCxn id="451" idx="1"/>
          </p:cNvCxnSpPr>
          <p:nvPr/>
        </p:nvCxnSpPr>
        <p:spPr>
          <a:xfrm>
            <a:off x="6363850" y="3316075"/>
            <a:ext cx="534300" cy="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36"/>
          <p:cNvCxnSpPr>
            <a:endCxn id="452" idx="1"/>
          </p:cNvCxnSpPr>
          <p:nvPr/>
        </p:nvCxnSpPr>
        <p:spPr>
          <a:xfrm>
            <a:off x="6357250" y="3637500"/>
            <a:ext cx="540900" cy="1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36"/>
          <p:cNvSpPr txBox="1"/>
          <p:nvPr/>
        </p:nvSpPr>
        <p:spPr>
          <a:xfrm>
            <a:off x="1674725" y="4364925"/>
            <a:ext cx="931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CBOW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5806275" y="4289550"/>
            <a:ext cx="1092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SkipGram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37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37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Feature extraction in NLP with 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0" y="58250"/>
            <a:ext cx="535500" cy="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100" y="871449"/>
            <a:ext cx="684847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7"/>
          <p:cNvSpPr txBox="1"/>
          <p:nvPr/>
        </p:nvSpPr>
        <p:spPr>
          <a:xfrm>
            <a:off x="51450" y="4757800"/>
            <a:ext cx="904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</a:rPr>
              <a:t>https://lilianweng.github.io/lil-log/2017/10/15/learning-word-embedding.html#count-based-vector-space-model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666750"/>
            <a:ext cx="70866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38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38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Word2Vec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725" y="1484075"/>
            <a:ext cx="3399525" cy="2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8"/>
          <p:cNvSpPr txBox="1"/>
          <p:nvPr/>
        </p:nvSpPr>
        <p:spPr>
          <a:xfrm>
            <a:off x="271725" y="640500"/>
            <a:ext cx="3441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hot vector representation of words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725" y="1140074"/>
            <a:ext cx="27241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3" name="Google Shape;493;p39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39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Word2Vec NN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525" y="885825"/>
            <a:ext cx="68770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300" cy="48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40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40"/>
          <p:cNvSpPr txBox="1"/>
          <p:nvPr/>
        </p:nvSpPr>
        <p:spPr>
          <a:xfrm>
            <a:off x="544450" y="37825"/>
            <a:ext cx="827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Challenge: Applying probability formula for subsampling.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176125" y="653450"/>
            <a:ext cx="376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Subsampling</a:t>
            </a: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900" y="1080350"/>
            <a:ext cx="17526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/>
          <p:nvPr/>
        </p:nvSpPr>
        <p:spPr>
          <a:xfrm>
            <a:off x="472300" y="2224175"/>
            <a:ext cx="81327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Calculate relative </a:t>
            </a:r>
            <a:r>
              <a:rPr lang="en-US"/>
              <a:t>frequencies</a:t>
            </a:r>
            <a:r>
              <a:rPr lang="en-US"/>
              <a:t> of words, i.e. count / total_words.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Estimate </a:t>
            </a:r>
            <a:r>
              <a:rPr lang="en-US"/>
              <a:t>probabilities</a:t>
            </a:r>
            <a:r>
              <a:rPr lang="en-US"/>
              <a:t> using the formula above. Remember, </a:t>
            </a:r>
            <a:r>
              <a:rPr lang="en-US"/>
              <a:t>threshold</a:t>
            </a:r>
            <a:r>
              <a:rPr lang="en-US"/>
              <a:t> </a:t>
            </a:r>
            <a:r>
              <a:rPr i="1" lang="en-US"/>
              <a:t>t</a:t>
            </a:r>
            <a:r>
              <a:rPr lang="en-US"/>
              <a:t> is a function parameter.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Filter words in which its probability is less than a</a:t>
            </a:r>
            <a:r>
              <a:rPr lang="en-US"/>
              <a:t> uniformly distributed random number.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41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41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Word2Vec: The fake task!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176125" y="650550"/>
            <a:ext cx="376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Negative Sampling</a:t>
            </a:r>
            <a:endParaRPr/>
          </a:p>
        </p:txBody>
      </p:sp>
      <p:pic>
        <p:nvPicPr>
          <p:cNvPr id="517" name="Google Shape;5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425" y="1348200"/>
            <a:ext cx="3399525" cy="22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1"/>
          <p:cNvPicPr preferRelativeResize="0"/>
          <p:nvPr/>
        </p:nvPicPr>
        <p:blipFill rotWithShape="1">
          <a:blip r:embed="rId6">
            <a:alphaModFix/>
          </a:blip>
          <a:srcRect b="0" l="0" r="0" t="6164"/>
          <a:stretch/>
        </p:blipFill>
        <p:spPr>
          <a:xfrm>
            <a:off x="3790625" y="695212"/>
            <a:ext cx="2724150" cy="30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3150" y="3356300"/>
            <a:ext cx="335350" cy="1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/>
          <p:nvPr/>
        </p:nvSpPr>
        <p:spPr>
          <a:xfrm rot="-7157235">
            <a:off x="4395622" y="3766096"/>
            <a:ext cx="1514140" cy="50730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 txBox="1"/>
          <p:nvPr/>
        </p:nvSpPr>
        <p:spPr>
          <a:xfrm>
            <a:off x="6471125" y="1822100"/>
            <a:ext cx="2331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positive cases!</a:t>
            </a:r>
            <a:endParaRPr/>
          </a:p>
        </p:txBody>
      </p:sp>
      <p:sp>
        <p:nvSpPr>
          <p:cNvPr id="522" name="Google Shape;522;p41"/>
          <p:cNvSpPr txBox="1"/>
          <p:nvPr/>
        </p:nvSpPr>
        <p:spPr>
          <a:xfrm>
            <a:off x="591925" y="3843050"/>
            <a:ext cx="33495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Subsampling some words out of the context in order to enhance the quality of embeddings.</a:t>
            </a:r>
            <a:endParaRPr/>
          </a:p>
        </p:txBody>
      </p:sp>
      <p:cxnSp>
        <p:nvCxnSpPr>
          <p:cNvPr id="523" name="Google Shape;523;p41"/>
          <p:cNvCxnSpPr/>
          <p:nvPr/>
        </p:nvCxnSpPr>
        <p:spPr>
          <a:xfrm>
            <a:off x="3523625" y="3470025"/>
            <a:ext cx="2317800" cy="6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42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42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42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32" name="Google Shape;532;p42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Tensors = Vectors</a:t>
            </a: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 Deep Learning in NLP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3562300" y="15050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3562300" y="1809838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3562300" y="21337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3562300" y="2472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4756225" y="1400075"/>
            <a:ext cx="27465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 is a framework for implementing different neural networks types in a high scale processing architecture. i.e. CPUs, GPUs, TPUs.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Uses data flow graphs: neural network training and evaluation can be represented as data flow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3303" y="847813"/>
            <a:ext cx="1389723" cy="2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6" name="Google Shape;556;p43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7" name="Google Shape;557;p43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 toolkit hierarchy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46149"/>
            <a:ext cx="8839200" cy="414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5" name="Google Shape;565;p44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44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TF is lazy...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4"/>
          <p:cNvSpPr txBox="1"/>
          <p:nvPr/>
        </p:nvSpPr>
        <p:spPr>
          <a:xfrm>
            <a:off x="182850" y="8475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4"/>
          <p:cNvSpPr txBox="1"/>
          <p:nvPr/>
        </p:nvSpPr>
        <p:spPr>
          <a:xfrm>
            <a:off x="182850" y="28622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4"/>
          <p:cNvSpPr/>
          <p:nvPr/>
        </p:nvSpPr>
        <p:spPr>
          <a:xfrm>
            <a:off x="5499800" y="1755125"/>
            <a:ext cx="1044900" cy="5427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</a:t>
            </a:r>
            <a:endParaRPr/>
          </a:p>
        </p:txBody>
      </p:sp>
      <p:cxnSp>
        <p:nvCxnSpPr>
          <p:cNvPr id="571" name="Google Shape;571;p44"/>
          <p:cNvCxnSpPr>
            <a:endCxn id="570" idx="1"/>
          </p:cNvCxnSpPr>
          <p:nvPr/>
        </p:nvCxnSpPr>
        <p:spPr>
          <a:xfrm>
            <a:off x="5225022" y="1239402"/>
            <a:ext cx="427800" cy="5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4"/>
          <p:cNvCxnSpPr>
            <a:endCxn id="570" idx="7"/>
          </p:cNvCxnSpPr>
          <p:nvPr/>
        </p:nvCxnSpPr>
        <p:spPr>
          <a:xfrm flipH="1">
            <a:off x="6391678" y="1286202"/>
            <a:ext cx="4815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44"/>
          <p:cNvSpPr/>
          <p:nvPr/>
        </p:nvSpPr>
        <p:spPr>
          <a:xfrm>
            <a:off x="7073975" y="1145475"/>
            <a:ext cx="1641300" cy="561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Tensors</a:t>
            </a:r>
            <a:endParaRPr/>
          </a:p>
        </p:txBody>
      </p:sp>
      <p:sp>
        <p:nvSpPr>
          <p:cNvPr id="574" name="Google Shape;574;p44"/>
          <p:cNvSpPr txBox="1"/>
          <p:nvPr/>
        </p:nvSpPr>
        <p:spPr>
          <a:xfrm>
            <a:off x="5486400" y="1312975"/>
            <a:ext cx="294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575" name="Google Shape;575;p44"/>
          <p:cNvSpPr txBox="1"/>
          <p:nvPr/>
        </p:nvSpPr>
        <p:spPr>
          <a:xfrm>
            <a:off x="6308700" y="1312975"/>
            <a:ext cx="294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cxnSp>
        <p:nvCxnSpPr>
          <p:cNvPr id="576" name="Google Shape;576;p44"/>
          <p:cNvCxnSpPr>
            <a:stCxn id="570" idx="4"/>
          </p:cNvCxnSpPr>
          <p:nvPr/>
        </p:nvCxnSpPr>
        <p:spPr>
          <a:xfrm>
            <a:off x="6022250" y="2297825"/>
            <a:ext cx="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4"/>
          <p:cNvSpPr txBox="1"/>
          <p:nvPr/>
        </p:nvSpPr>
        <p:spPr>
          <a:xfrm>
            <a:off x="6069075" y="2340300"/>
            <a:ext cx="322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7104125" y="1752275"/>
            <a:ext cx="1581000" cy="548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</a:t>
            </a:r>
            <a:endParaRPr/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25" y="1312973"/>
            <a:ext cx="4481052" cy="15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925" y="3518750"/>
            <a:ext cx="20288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45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Google Shape;587;p45"/>
          <p:cNvSpPr txBox="1"/>
          <p:nvPr/>
        </p:nvSpPr>
        <p:spPr>
          <a:xfrm>
            <a:off x="544450" y="37825"/>
            <a:ext cx="694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TF placeholder allows dynamic input, like streaming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775" y="1295474"/>
            <a:ext cx="46386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46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46"/>
          <p:cNvSpPr txBox="1"/>
          <p:nvPr/>
        </p:nvSpPr>
        <p:spPr>
          <a:xfrm>
            <a:off x="544450" y="37825"/>
            <a:ext cx="694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Word2Vec input format in tensorflow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900" y="686474"/>
            <a:ext cx="7109691" cy="42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300" cy="48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47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p47"/>
          <p:cNvSpPr txBox="1"/>
          <p:nvPr/>
        </p:nvSpPr>
        <p:spPr>
          <a:xfrm>
            <a:off x="544450" y="37825"/>
            <a:ext cx="827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Challenge: Last but not least.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176125" y="653450"/>
            <a:ext cx="376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the target properly</a:t>
            </a:r>
            <a:endParaRPr/>
          </a:p>
        </p:txBody>
      </p:sp>
      <p:sp>
        <p:nvSpPr>
          <p:cNvPr id="608" name="Google Shape;608;p47"/>
          <p:cNvSpPr txBox="1"/>
          <p:nvPr/>
        </p:nvSpPr>
        <p:spPr>
          <a:xfrm>
            <a:off x="208600" y="2136838"/>
            <a:ext cx="770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words</a:t>
            </a:r>
            <a:endParaRPr/>
          </a:p>
        </p:txBody>
      </p:sp>
      <p:cxnSp>
        <p:nvCxnSpPr>
          <p:cNvPr id="609" name="Google Shape;609;p47"/>
          <p:cNvCxnSpPr>
            <a:stCxn id="608" idx="3"/>
            <a:endCxn id="610" idx="1"/>
          </p:cNvCxnSpPr>
          <p:nvPr/>
        </p:nvCxnSpPr>
        <p:spPr>
          <a:xfrm>
            <a:off x="979000" y="2300938"/>
            <a:ext cx="3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47"/>
          <p:cNvSpPr txBox="1"/>
          <p:nvPr/>
        </p:nvSpPr>
        <p:spPr>
          <a:xfrm>
            <a:off x="4066225" y="1527350"/>
            <a:ext cx="603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idx</a:t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 rot="-5400000">
            <a:off x="2887250" y="1122500"/>
            <a:ext cx="221100" cy="1293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613" name="Google Shape;613;p47"/>
          <p:cNvSpPr/>
          <p:nvPr/>
        </p:nvSpPr>
        <p:spPr>
          <a:xfrm rot="-5400000">
            <a:off x="5404375" y="1122500"/>
            <a:ext cx="221100" cy="1293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sp>
        <p:nvSpPr>
          <p:cNvPr id="614" name="Google Shape;614;p47"/>
          <p:cNvSpPr txBox="1"/>
          <p:nvPr/>
        </p:nvSpPr>
        <p:spPr>
          <a:xfrm>
            <a:off x="2552300" y="1306250"/>
            <a:ext cx="1092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</a:t>
            </a:r>
            <a:endParaRPr/>
          </a:p>
        </p:txBody>
      </p:sp>
      <p:sp>
        <p:nvSpPr>
          <p:cNvPr id="615" name="Google Shape;615;p47"/>
          <p:cNvSpPr txBox="1"/>
          <p:nvPr/>
        </p:nvSpPr>
        <p:spPr>
          <a:xfrm>
            <a:off x="5091150" y="1306250"/>
            <a:ext cx="10920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</a:t>
            </a:r>
            <a:endParaRPr/>
          </a:p>
        </p:txBody>
      </p:sp>
      <p:pic>
        <p:nvPicPr>
          <p:cNvPr id="610" name="Google Shape;6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625" y="1905638"/>
            <a:ext cx="69723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050" y="199950"/>
            <a:ext cx="3671298" cy="19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950" y="2778775"/>
            <a:ext cx="3164350" cy="22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648" y="55900"/>
            <a:ext cx="1893400" cy="2450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3366875" y="1155425"/>
            <a:ext cx="4173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 rot="5400000">
            <a:off x="4053500" y="2326575"/>
            <a:ext cx="417300" cy="30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/>
          <p:nvPr>
            <p:ph type="title"/>
          </p:nvPr>
        </p:nvSpPr>
        <p:spPr>
          <a:xfrm>
            <a:off x="457200" y="274629"/>
            <a:ext cx="82296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 HUB</a:t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494150" y="1187275"/>
            <a:ext cx="8407800" cy="3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tensorflow_hub </a:t>
            </a: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hub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tf.</a:t>
            </a:r>
            <a:r>
              <a:rPr lang="en-US" sz="1000">
                <a:solidFill>
                  <a:srgbClr val="9C27B0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Graph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().as_default():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embed = hub.</a:t>
            </a:r>
            <a:r>
              <a:rPr lang="en-US" sz="1000">
                <a:solidFill>
                  <a:srgbClr val="9C27B0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Module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000">
                <a:solidFill>
                  <a:srgbClr val="0D90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"https://tfhub.dev/google/nnlm-en-dim128-with-normalization/1"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embeddings = embed([</a:t>
            </a:r>
            <a:r>
              <a:rPr lang="en-US" sz="1000">
                <a:solidFill>
                  <a:srgbClr val="0D90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"A long sentence."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>
                <a:solidFill>
                  <a:srgbClr val="0D90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"single-word"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000">
                <a:solidFill>
                  <a:srgbClr val="0D90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"http://example.com"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tf.</a:t>
            </a:r>
            <a:r>
              <a:rPr lang="en-US" sz="1000">
                <a:solidFill>
                  <a:srgbClr val="9C27B0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Session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sess: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  sess.run(tf.global_variables_initializer())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  sess.run(tf.tables_initializer())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00">
                <a:solidFill>
                  <a:srgbClr val="3B78E7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US" sz="1000">
                <a:solidFill>
                  <a:srgbClr val="37474F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(sess.run(embeddings))</a:t>
            </a:r>
            <a:endParaRPr sz="1000">
              <a:solidFill>
                <a:srgbClr val="37474F"/>
              </a:solidFill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8" name="Google Shape;628;p49"/>
          <p:cNvCxnSpPr/>
          <p:nvPr/>
        </p:nvCxnSpPr>
        <p:spPr>
          <a:xfrm flipH="1" rot="10800000">
            <a:off x="176125" y="587749"/>
            <a:ext cx="8781299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9" name="Google Shape;6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835825"/>
            <a:ext cx="5334000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9"/>
          <p:cNvSpPr txBox="1"/>
          <p:nvPr/>
        </p:nvSpPr>
        <p:spPr>
          <a:xfrm>
            <a:off x="2703475" y="2609200"/>
            <a:ext cx="3726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Questions?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"/>
            <a:ext cx="9144000" cy="51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0"/>
          <p:cNvSpPr txBox="1"/>
          <p:nvPr/>
        </p:nvSpPr>
        <p:spPr>
          <a:xfrm>
            <a:off x="7055025" y="2327850"/>
            <a:ext cx="1976700" cy="48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b="1" i="0" lang="en-US" sz="30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3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3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does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6085800" y="198650"/>
            <a:ext cx="2941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in 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4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4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14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Natural Language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674625" y="1106428"/>
            <a:ext cx="4017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computers to fully understand our human language in order to perform a useful task.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perfect language understanding is AI-Complete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5725775" y="2365513"/>
            <a:ext cx="1232100" cy="123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Statistics</a:t>
            </a:r>
            <a:endParaRPr sz="1000"/>
          </a:p>
        </p:txBody>
      </p:sp>
      <p:sp>
        <p:nvSpPr>
          <p:cNvPr id="101" name="Google Shape;101;p14"/>
          <p:cNvSpPr/>
          <p:nvPr/>
        </p:nvSpPr>
        <p:spPr>
          <a:xfrm>
            <a:off x="6546675" y="2365513"/>
            <a:ext cx="1232100" cy="123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Linguistics</a:t>
            </a:r>
            <a:endParaRPr sz="1000"/>
          </a:p>
        </p:txBody>
      </p:sp>
      <p:sp>
        <p:nvSpPr>
          <p:cNvPr id="102" name="Google Shape;102;p14"/>
          <p:cNvSpPr/>
          <p:nvPr/>
        </p:nvSpPr>
        <p:spPr>
          <a:xfrm>
            <a:off x="6166475" y="2978563"/>
            <a:ext cx="1232100" cy="123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Computer Science</a:t>
            </a:r>
            <a:endParaRPr sz="1000"/>
          </a:p>
        </p:txBody>
      </p:sp>
      <p:sp>
        <p:nvSpPr>
          <p:cNvPr id="103" name="Google Shape;103;p14"/>
          <p:cNvSpPr txBox="1"/>
          <p:nvPr/>
        </p:nvSpPr>
        <p:spPr>
          <a:xfrm>
            <a:off x="6547450" y="3038650"/>
            <a:ext cx="517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NLP</a:t>
            </a:r>
            <a:endParaRPr b="1" sz="1000"/>
          </a:p>
        </p:txBody>
      </p:sp>
      <p:sp>
        <p:nvSpPr>
          <p:cNvPr id="104" name="Google Shape;104;p14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in NLP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5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1"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/>
        </p:nvSpPr>
        <p:spPr>
          <a:xfrm>
            <a:off x="101500" y="7116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Natural Language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674625" y="1106441"/>
            <a:ext cx="40173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most basic form in which a machine can understand is with numbers. NLP has a challenging task to </a:t>
            </a:r>
            <a:r>
              <a:rPr b="1"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transform text to a suitable and </a:t>
            </a:r>
            <a:r>
              <a:rPr b="1" lang="en-US" sz="1200" u="sng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numerical</a:t>
            </a:r>
            <a:r>
              <a:rPr b="1"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representation</a:t>
            </a: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 any machine learning algorithm can use.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1348" y="2016250"/>
            <a:ext cx="1893400" cy="245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7873" y="2194525"/>
            <a:ext cx="2094050" cy="20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208225" y="1196641"/>
            <a:ext cx="40173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Useful tasks: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Condensed"/>
              <a:buChar char="●"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 answering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Condensed"/>
              <a:buChar char="●"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Spell checking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Condensed"/>
              <a:buChar char="●"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Translations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Condensed"/>
              <a:buChar char="●"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Chatbots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6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/>
        </p:nvSpPr>
        <p:spPr>
          <a:xfrm>
            <a:off x="544456" y="37825"/>
            <a:ext cx="554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6"/>
          <p:cNvCxnSpPr/>
          <p:nvPr/>
        </p:nvCxnSpPr>
        <p:spPr>
          <a:xfrm>
            <a:off x="4475400" y="1196650"/>
            <a:ext cx="0" cy="3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4" name="Google Shape;134;p16"/>
          <p:cNvSpPr/>
          <p:nvPr/>
        </p:nvSpPr>
        <p:spPr>
          <a:xfrm>
            <a:off x="199275" y="11966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does NLP mean?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478050" y="72750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3562300" y="1124550"/>
            <a:ext cx="100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4681350" y="7178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 comprehension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4674625" y="1106428"/>
            <a:ext cx="40173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 Condensed"/>
              <a:buNone/>
            </a:pPr>
            <a:r>
              <a:rPr lang="en-US" sz="12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Machines only understand numbers. We need to transform inputs into a numerical representation. To do so, we need to count.</a:t>
            </a:r>
            <a:endParaRPr sz="12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166049"/>
            <a:ext cx="486799" cy="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8777" y="4769475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53975" y="4790200"/>
            <a:ext cx="2495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r>
              <a:rPr b="0" i="0" lang="en-US" sz="8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Globant Proprietary | Confidential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00" y="106950"/>
            <a:ext cx="486800" cy="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199275" y="1867691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99275" y="2202475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simple semantic validator: analogies</a:t>
            </a:r>
            <a:endParaRPr b="1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99275" y="2537250"/>
            <a:ext cx="3990300" cy="31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Deep Learning in NLP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99275" y="287351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r>
              <a:rPr b="0" i="0" lang="en-US" sz="1400" u="none" cap="none" strike="noStrik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Tensorflow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99275" y="1532167"/>
            <a:ext cx="3990300" cy="3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b="1" i="0" lang="en-US" sz="1400" u="none" cap="none" strike="noStrike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 </a:t>
            </a:r>
            <a:r>
              <a:rPr b="1" lang="en-US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text to numbers</a:t>
            </a:r>
            <a:endParaRPr b="1" i="0" sz="1400" u="none" cap="none" strike="noStrike">
              <a:solidFill>
                <a:srgbClr val="666666"/>
              </a:solidFill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7302" y="2387725"/>
            <a:ext cx="1358649" cy="11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7"/>
          <p:cNvCxnSpPr/>
          <p:nvPr/>
        </p:nvCxnSpPr>
        <p:spPr>
          <a:xfrm flipH="1" rot="10800000">
            <a:off x="176125" y="587749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17"/>
          <p:cNvSpPr txBox="1"/>
          <p:nvPr/>
        </p:nvSpPr>
        <p:spPr>
          <a:xfrm>
            <a:off x="223650" y="686475"/>
            <a:ext cx="4117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0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goal of NLP is getting a Language Model...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5" y="97125"/>
            <a:ext cx="49062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3336250" y="1776575"/>
            <a:ext cx="277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Probability(TEXT)</a:t>
            </a:r>
            <a:endParaRPr b="1" sz="2400"/>
          </a:p>
        </p:txBody>
      </p:sp>
      <p:sp>
        <p:nvSpPr>
          <p:cNvPr id="158" name="Google Shape;158;p17"/>
          <p:cNvSpPr txBox="1"/>
          <p:nvPr/>
        </p:nvSpPr>
        <p:spPr>
          <a:xfrm>
            <a:off x="544450" y="37825"/>
            <a:ext cx="556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 Condensed"/>
              <a:buNone/>
            </a:pPr>
            <a:r>
              <a:rPr b="1" lang="en-US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transform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50" y="2647975"/>
            <a:ext cx="8781300" cy="172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